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23" r:id="rId2"/>
    <p:sldId id="375" r:id="rId3"/>
    <p:sldId id="498" r:id="rId4"/>
    <p:sldId id="528" r:id="rId5"/>
    <p:sldId id="497" r:id="rId6"/>
    <p:sldId id="515" r:id="rId7"/>
    <p:sldId id="527" r:id="rId8"/>
    <p:sldId id="517" r:id="rId9"/>
    <p:sldId id="526" r:id="rId10"/>
    <p:sldId id="529" r:id="rId11"/>
    <p:sldId id="524" r:id="rId12"/>
    <p:sldId id="530" r:id="rId13"/>
    <p:sldId id="532" r:id="rId14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6600"/>
    <a:srgbClr val="3366FF"/>
    <a:srgbClr val="0000FF"/>
    <a:srgbClr val="CCFFCC"/>
    <a:srgbClr val="008000"/>
    <a:srgbClr val="0033CC"/>
    <a:srgbClr val="CC0000"/>
    <a:srgbClr val="00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>
      <p:cViewPr varScale="1">
        <p:scale>
          <a:sx n="112" d="100"/>
          <a:sy n="112" d="100"/>
        </p:scale>
        <p:origin x="3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&#1040;&#1083;&#1077;&#1082;&#1089;\&#1055;&#1056;&#1054;&#1043;&#1053;&#1054;&#1047;%202020\&#1044;&#1083;&#1103;%20&#1076;&#1080;&#1072;&#1075;&#1088;&#1072;&#1084;&#1084;%202020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&#1040;&#1083;&#1077;&#1082;&#1089;\&#1055;&#1056;&#1054;&#1043;&#1053;&#1054;&#1047;%202020\&#1044;&#1083;&#1103;%20&#1076;&#1080;&#1072;&#1075;&#1088;&#1072;&#1084;&#1084;%2020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&#1040;&#1083;&#1077;&#1082;&#1089;\&#1055;&#1056;&#1054;&#1043;&#1053;&#1054;&#1047;%202020\&#1044;&#1083;&#1103;%20&#1076;&#1080;&#1072;&#1075;&#1088;&#1072;&#1084;&#1084;%2020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&#1040;&#1083;&#1077;&#1082;&#1089;\&#1055;&#1056;&#1054;&#1043;&#1053;&#1054;&#1047;%202020\&#1044;&#1083;&#1103;%20&#1076;&#1080;&#1072;&#1075;&#1088;&#1072;&#1084;&#1084;%2020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&#1040;&#1083;&#1077;&#1082;&#1089;\&#1055;&#1056;&#1054;&#1043;&#1053;&#1054;&#1047;%202020\&#1044;&#1083;&#1103;%20&#1076;&#1080;&#1072;&#1075;&#1088;&#1072;&#1084;&#1084;%2020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&#1040;&#1083;&#1077;&#1082;&#1089;\&#1055;&#1056;&#1054;&#1043;&#1053;&#1054;&#1047;%202019\&#1044;&#1083;&#1103;%20&#1076;&#1080;&#1072;&#1075;&#1088;&#1072;&#1084;&#1084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934929074715845E-2"/>
                  <c:y val="4.8507744808804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510296558840685E-2"/>
                  <c:y val="5.31242411861268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форма_2п!$D$21:$N$21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(оценка)</c:v>
                </c:pt>
                <c:pt idx="8">
                  <c:v>2020 (план)</c:v>
                </c:pt>
                <c:pt idx="9">
                  <c:v>2021 (план)</c:v>
                </c:pt>
                <c:pt idx="10">
                  <c:v>2022 (план)</c:v>
                </c:pt>
              </c:strCache>
            </c:strRef>
          </c:cat>
          <c:val>
            <c:numRef>
              <c:f>форма_2п!$D$22:$N$22</c:f>
              <c:numCache>
                <c:formatCode>0.00</c:formatCode>
                <c:ptCount val="11"/>
                <c:pt idx="0">
                  <c:v>10.8</c:v>
                </c:pt>
                <c:pt idx="1">
                  <c:v>11.94</c:v>
                </c:pt>
                <c:pt idx="2">
                  <c:v>11.21</c:v>
                </c:pt>
                <c:pt idx="3">
                  <c:v>11.47</c:v>
                </c:pt>
                <c:pt idx="4">
                  <c:v>10.67</c:v>
                </c:pt>
                <c:pt idx="5">
                  <c:v>9.3000000000000007</c:v>
                </c:pt>
                <c:pt idx="6">
                  <c:v>8.42</c:v>
                </c:pt>
                <c:pt idx="7">
                  <c:v>8.9</c:v>
                </c:pt>
                <c:pt idx="8" formatCode="General">
                  <c:v>8.99</c:v>
                </c:pt>
                <c:pt idx="9" formatCode="General">
                  <c:v>9.01</c:v>
                </c:pt>
                <c:pt idx="10" formatCode="General">
                  <c:v>9.59</c:v>
                </c:pt>
              </c:numCache>
            </c:numRef>
          </c:val>
          <c:smooth val="0"/>
        </c:ser>
        <c:ser>
          <c:idx val="2"/>
          <c:order val="1"/>
          <c:tx>
            <c:v>смерность</c:v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форма_2п!$D$21:$N$21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(оценка)</c:v>
                </c:pt>
                <c:pt idx="8">
                  <c:v>2020 (план)</c:v>
                </c:pt>
                <c:pt idx="9">
                  <c:v>2021 (план)</c:v>
                </c:pt>
                <c:pt idx="10">
                  <c:v>2022 (план)</c:v>
                </c:pt>
              </c:strCache>
            </c:strRef>
          </c:cat>
          <c:val>
            <c:numRef>
              <c:f>форма_2п!$D$24:$N$24</c:f>
              <c:numCache>
                <c:formatCode>0.00</c:formatCode>
                <c:ptCount val="11"/>
                <c:pt idx="0">
                  <c:v>13.3</c:v>
                </c:pt>
                <c:pt idx="1">
                  <c:v>12.9</c:v>
                </c:pt>
                <c:pt idx="2">
                  <c:v>13.64</c:v>
                </c:pt>
                <c:pt idx="3">
                  <c:v>13.77</c:v>
                </c:pt>
                <c:pt idx="4">
                  <c:v>14.23</c:v>
                </c:pt>
                <c:pt idx="5">
                  <c:v>14.09</c:v>
                </c:pt>
                <c:pt idx="6">
                  <c:v>13.88</c:v>
                </c:pt>
                <c:pt idx="7">
                  <c:v>13.47</c:v>
                </c:pt>
                <c:pt idx="8">
                  <c:v>13.48</c:v>
                </c:pt>
                <c:pt idx="9" formatCode="General">
                  <c:v>13.51</c:v>
                </c:pt>
                <c:pt idx="10" formatCode="General">
                  <c:v>13.54</c:v>
                </c:pt>
              </c:numCache>
            </c:numRef>
          </c:val>
          <c:smooth val="0"/>
        </c:ser>
        <c:ser>
          <c:idx val="3"/>
          <c:order val="2"/>
          <c:spPr>
            <a:ln w="508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5.2128743370075364E-2"/>
                  <c:y val="4.8507744808804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4908195992992383E-2"/>
                  <c:y val="3.9274752054159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2848654427591427E-2"/>
                  <c:y val="3.9274752054159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5668948812080752E-2"/>
                  <c:y val="3.86860209072664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форма_2п!$D$21:$N$21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(оценка)</c:v>
                </c:pt>
                <c:pt idx="8">
                  <c:v>2020 (план)</c:v>
                </c:pt>
                <c:pt idx="9">
                  <c:v>2021 (план)</c:v>
                </c:pt>
                <c:pt idx="10">
                  <c:v>2022 (план)</c:v>
                </c:pt>
              </c:strCache>
            </c:strRef>
          </c:cat>
          <c:val>
            <c:numRef>
              <c:f>форма_2п!$D$25:$N$25</c:f>
              <c:numCache>
                <c:formatCode>0.00</c:formatCode>
                <c:ptCount val="11"/>
                <c:pt idx="0">
                  <c:v>13.3</c:v>
                </c:pt>
                <c:pt idx="1">
                  <c:v>12.9</c:v>
                </c:pt>
                <c:pt idx="2">
                  <c:v>13.64</c:v>
                </c:pt>
                <c:pt idx="3">
                  <c:v>13.77</c:v>
                </c:pt>
                <c:pt idx="4">
                  <c:v>14.23</c:v>
                </c:pt>
                <c:pt idx="5">
                  <c:v>14.09</c:v>
                </c:pt>
                <c:pt idx="6">
                  <c:v>13.88</c:v>
                </c:pt>
                <c:pt idx="7">
                  <c:v>13.47</c:v>
                </c:pt>
                <c:pt idx="8" formatCode="General">
                  <c:v>13.47</c:v>
                </c:pt>
                <c:pt idx="9" formatCode="General">
                  <c:v>13.48</c:v>
                </c:pt>
                <c:pt idx="10" formatCode="General">
                  <c:v>13.51</c:v>
                </c:pt>
              </c:numCache>
            </c:numRef>
          </c:val>
          <c:smooth val="0"/>
        </c:ser>
        <c:ser>
          <c:idx val="1"/>
          <c:order val="3"/>
          <c:tx>
            <c:v>рождаемость</c:v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7.1586002445826011E-2"/>
                  <c:y val="-3.4953080315806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7687648615909297E-2"/>
                  <c:y val="-4.8438679114970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4908195992992383E-2"/>
                  <c:y val="-5.3055175492293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3626901162008166E-2"/>
                  <c:y val="-4.3822182737647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форма_2п!$D$21:$N$21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(оценка)</c:v>
                </c:pt>
                <c:pt idx="8">
                  <c:v>2020 (план)</c:v>
                </c:pt>
                <c:pt idx="9">
                  <c:v>2021 (план)</c:v>
                </c:pt>
                <c:pt idx="10">
                  <c:v>2022 (план)</c:v>
                </c:pt>
              </c:strCache>
            </c:strRef>
          </c:cat>
          <c:val>
            <c:numRef>
              <c:f>форма_2п!$D$23:$N$23</c:f>
              <c:numCache>
                <c:formatCode>0.00</c:formatCode>
                <c:ptCount val="11"/>
                <c:pt idx="0">
                  <c:v>10.8</c:v>
                </c:pt>
                <c:pt idx="1">
                  <c:v>11.94</c:v>
                </c:pt>
                <c:pt idx="2">
                  <c:v>11.21</c:v>
                </c:pt>
                <c:pt idx="3">
                  <c:v>11.47</c:v>
                </c:pt>
                <c:pt idx="4">
                  <c:v>10.67</c:v>
                </c:pt>
                <c:pt idx="5">
                  <c:v>9.3000000000000007</c:v>
                </c:pt>
                <c:pt idx="6">
                  <c:v>8.42</c:v>
                </c:pt>
                <c:pt idx="7">
                  <c:v>8.9</c:v>
                </c:pt>
                <c:pt idx="8" formatCode="General">
                  <c:v>9.5399999999999991</c:v>
                </c:pt>
                <c:pt idx="9" formatCode="General">
                  <c:v>9.5500000000000007</c:v>
                </c:pt>
                <c:pt idx="10" formatCode="General">
                  <c:v>10.14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8199096"/>
        <c:axId val="228199488"/>
      </c:lineChart>
      <c:catAx>
        <c:axId val="228199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199488"/>
        <c:crosses val="autoZero"/>
        <c:auto val="1"/>
        <c:lblAlgn val="ctr"/>
        <c:lblOffset val="100"/>
        <c:noMultiLvlLbl val="0"/>
      </c:catAx>
      <c:valAx>
        <c:axId val="228199488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19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форма_2п!$A$106</c:f>
              <c:strCache>
                <c:ptCount val="1"/>
                <c:pt idx="0">
                  <c:v>Оборот розничной торговли по крупным и средним организациям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форма_2п!$C$104:$L$104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 (оценка)</c:v>
                </c:pt>
                <c:pt idx="7">
                  <c:v>2020 (прогноз)</c:v>
                </c:pt>
                <c:pt idx="8">
                  <c:v>2021 (прогноз)</c:v>
                </c:pt>
                <c:pt idx="9">
                  <c:v>2022 (прогноз)</c:v>
                </c:pt>
              </c:strCache>
            </c:strRef>
          </c:cat>
          <c:val>
            <c:numRef>
              <c:f>форма_2п!$C$106:$L$106</c:f>
              <c:numCache>
                <c:formatCode>0</c:formatCode>
                <c:ptCount val="10"/>
                <c:pt idx="0">
                  <c:v>2648.4</c:v>
                </c:pt>
                <c:pt idx="1">
                  <c:v>3027.1</c:v>
                </c:pt>
                <c:pt idx="2">
                  <c:v>3349.8</c:v>
                </c:pt>
                <c:pt idx="3">
                  <c:v>3041.2</c:v>
                </c:pt>
                <c:pt idx="4">
                  <c:v>3032.6</c:v>
                </c:pt>
                <c:pt idx="5">
                  <c:v>3109</c:v>
                </c:pt>
                <c:pt idx="6">
                  <c:v>3239.6</c:v>
                </c:pt>
                <c:pt idx="7">
                  <c:v>3366.1</c:v>
                </c:pt>
                <c:pt idx="8">
                  <c:v>3507.9</c:v>
                </c:pt>
                <c:pt idx="9">
                  <c:v>3662.9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1632816"/>
        <c:axId val="231633208"/>
      </c:barChart>
      <c:lineChart>
        <c:grouping val="standard"/>
        <c:varyColors val="0"/>
        <c:ser>
          <c:idx val="1"/>
          <c:order val="1"/>
          <c:tx>
            <c:strRef>
              <c:f>форма_2п!$A$107</c:f>
              <c:strCache>
                <c:ptCount val="1"/>
                <c:pt idx="0">
                  <c:v>Индекс физического объема оборота розничной торговли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6141248422306448E-2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358648674737414E-2"/>
                  <c:y val="3.2489080160683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2.552713441196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7347799242707095E-2"/>
                  <c:y val="3.4809728743589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141248422306448E-2"/>
                  <c:y val="4.87336202410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7586898359198706E-2"/>
                  <c:y val="4.87336202410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9032548296090964E-2"/>
                  <c:y val="5.5695565989743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3249948548521931E-2"/>
                  <c:y val="5.1054268823931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BBE0E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форма_2п!$C$107:$L$107</c:f>
              <c:numCache>
                <c:formatCode>0.0</c:formatCode>
                <c:ptCount val="10"/>
                <c:pt idx="0">
                  <c:v>109.6</c:v>
                </c:pt>
                <c:pt idx="1">
                  <c:v>107.3</c:v>
                </c:pt>
                <c:pt idx="2">
                  <c:v>98.8</c:v>
                </c:pt>
                <c:pt idx="3">
                  <c:v>89.3</c:v>
                </c:pt>
                <c:pt idx="4">
                  <c:v>96.7</c:v>
                </c:pt>
                <c:pt idx="5">
                  <c:v>99.2</c:v>
                </c:pt>
                <c:pt idx="6">
                  <c:v>100</c:v>
                </c:pt>
                <c:pt idx="7">
                  <c:v>100.1</c:v>
                </c:pt>
                <c:pt idx="8">
                  <c:v>100.3</c:v>
                </c:pt>
                <c:pt idx="9">
                  <c:v>100.5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1633992"/>
        <c:axId val="231633600"/>
      </c:lineChart>
      <c:catAx>
        <c:axId val="23163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633208"/>
        <c:crosses val="autoZero"/>
        <c:auto val="1"/>
        <c:lblAlgn val="ctr"/>
        <c:lblOffset val="100"/>
        <c:noMultiLvlLbl val="0"/>
      </c:catAx>
      <c:valAx>
        <c:axId val="231633208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млн руб. в 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632816"/>
        <c:crosses val="autoZero"/>
        <c:crossBetween val="between"/>
      </c:valAx>
      <c:valAx>
        <c:axId val="231633600"/>
        <c:scaling>
          <c:orientation val="minMax"/>
          <c:max val="110"/>
          <c:min val="8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633992"/>
        <c:crosses val="max"/>
        <c:crossBetween val="between"/>
      </c:valAx>
      <c:catAx>
        <c:axId val="231633992"/>
        <c:scaling>
          <c:orientation val="minMax"/>
        </c:scaling>
        <c:delete val="1"/>
        <c:axPos val="b"/>
        <c:majorTickMark val="out"/>
        <c:minorTickMark val="none"/>
        <c:tickLblPos val="nextTo"/>
        <c:crossAx val="231633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 baseline="0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коэффициент миграционного прироста</c:v>
          </c:tx>
          <c:spPr>
            <a:ln w="5080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7718771014880993E-2"/>
                  <c:y val="3.9945799526186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107973649891798E-2"/>
                  <c:y val="3.9945799526186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107973649891798E-2"/>
                  <c:y val="3.9945799526186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497176284902677E-2"/>
                  <c:y val="-2.6630533017457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275581554924259E-2"/>
                  <c:y val="-4.2608852827931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2215947299783594E-3"/>
                  <c:y val="-2.9293586319203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664784189935079E-3"/>
                  <c:y val="-3.195663962094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0940365744859336E-2"/>
                  <c:y val="-2.9293586319203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форма_2п!$D$21:$N$21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(оценка)</c:v>
                </c:pt>
                <c:pt idx="8">
                  <c:v>2020 (план)</c:v>
                </c:pt>
                <c:pt idx="9">
                  <c:v>2021 (план)</c:v>
                </c:pt>
                <c:pt idx="10">
                  <c:v>2022 (план)</c:v>
                </c:pt>
              </c:strCache>
            </c:strRef>
          </c:cat>
          <c:val>
            <c:numRef>
              <c:f>форма_2п!$D$29:$N$29</c:f>
              <c:numCache>
                <c:formatCode>0.00</c:formatCode>
                <c:ptCount val="11"/>
                <c:pt idx="0">
                  <c:v>-3.8</c:v>
                </c:pt>
                <c:pt idx="1">
                  <c:v>-3.8</c:v>
                </c:pt>
                <c:pt idx="2">
                  <c:v>-3.81</c:v>
                </c:pt>
                <c:pt idx="3">
                  <c:v>-3.95</c:v>
                </c:pt>
                <c:pt idx="4">
                  <c:v>0.27</c:v>
                </c:pt>
                <c:pt idx="5">
                  <c:v>2.3199999999999998</c:v>
                </c:pt>
                <c:pt idx="6">
                  <c:v>2.0099999999999998</c:v>
                </c:pt>
                <c:pt idx="7">
                  <c:v>1.35</c:v>
                </c:pt>
                <c:pt idx="8" formatCode="General">
                  <c:v>1.1200000000000001</c:v>
                </c:pt>
                <c:pt idx="9" formatCode="General">
                  <c:v>1.1200000000000001</c:v>
                </c:pt>
                <c:pt idx="10" formatCode="General">
                  <c:v>1.1200000000000001</c:v>
                </c:pt>
              </c:numCache>
            </c:numRef>
          </c:val>
          <c:smooth val="0"/>
        </c:ser>
        <c:ser>
          <c:idx val="1"/>
          <c:order val="1"/>
          <c:spPr>
            <a:ln w="508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9329568379870158E-2"/>
                  <c:y val="3.9945799526186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4161960474837697E-2"/>
                  <c:y val="4.2608852827931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664784189935079E-3"/>
                  <c:y val="4.2608852827931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форма_2п!$D$21:$N$21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(оценка)</c:v>
                </c:pt>
                <c:pt idx="8">
                  <c:v>2020 (план)</c:v>
                </c:pt>
                <c:pt idx="9">
                  <c:v>2021 (план)</c:v>
                </c:pt>
                <c:pt idx="10">
                  <c:v>2022 (план)</c:v>
                </c:pt>
              </c:strCache>
            </c:strRef>
          </c:cat>
          <c:val>
            <c:numRef>
              <c:f>форма_2п!$D$28:$N$28</c:f>
              <c:numCache>
                <c:formatCode>0.00</c:formatCode>
                <c:ptCount val="11"/>
                <c:pt idx="0">
                  <c:v>-3.8</c:v>
                </c:pt>
                <c:pt idx="1">
                  <c:v>-3.8</c:v>
                </c:pt>
                <c:pt idx="2">
                  <c:v>-3.81</c:v>
                </c:pt>
                <c:pt idx="3">
                  <c:v>-3.95</c:v>
                </c:pt>
                <c:pt idx="4">
                  <c:v>0.27</c:v>
                </c:pt>
                <c:pt idx="5">
                  <c:v>2.3199999999999998</c:v>
                </c:pt>
                <c:pt idx="6">
                  <c:v>2.0099999999999998</c:v>
                </c:pt>
                <c:pt idx="7">
                  <c:v>1.35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v>коэффициент естественного прироста</c:v>
          </c:tx>
          <c:spPr>
            <a:ln w="50800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994352569805235E-2"/>
                  <c:y val="-4.527190612967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7383555204816057E-2"/>
                  <c:y val="-3.9945799526186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2551163109848397E-2"/>
                  <c:y val="-3.7282746224440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форма_2п!$D$21:$N$21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(оценка)</c:v>
                </c:pt>
                <c:pt idx="8">
                  <c:v>2020 (план)</c:v>
                </c:pt>
                <c:pt idx="9">
                  <c:v>2021 (план)</c:v>
                </c:pt>
                <c:pt idx="10">
                  <c:v>2022 (план)</c:v>
                </c:pt>
              </c:strCache>
            </c:strRef>
          </c:cat>
          <c:val>
            <c:numRef>
              <c:f>форма_2п!$D$27:$N$27</c:f>
              <c:numCache>
                <c:formatCode>0.00</c:formatCode>
                <c:ptCount val="11"/>
                <c:pt idx="0">
                  <c:v>-2.4</c:v>
                </c:pt>
                <c:pt idx="1">
                  <c:v>-2.4</c:v>
                </c:pt>
                <c:pt idx="2">
                  <c:v>-2.5299999999999998</c:v>
                </c:pt>
                <c:pt idx="3">
                  <c:v>-2.29</c:v>
                </c:pt>
                <c:pt idx="4">
                  <c:v>-3.57</c:v>
                </c:pt>
                <c:pt idx="5">
                  <c:v>-4.4000000000000004</c:v>
                </c:pt>
                <c:pt idx="6">
                  <c:v>-5.46</c:v>
                </c:pt>
                <c:pt idx="7">
                  <c:v>-4.57</c:v>
                </c:pt>
                <c:pt idx="8">
                  <c:v>-3.9300000000000015</c:v>
                </c:pt>
                <c:pt idx="9">
                  <c:v>-3.9299999999999997</c:v>
                </c:pt>
                <c:pt idx="10">
                  <c:v>-3.3699999999999992</c:v>
                </c:pt>
              </c:numCache>
            </c:numRef>
          </c:val>
          <c:smooth val="0"/>
        </c:ser>
        <c:ser>
          <c:idx val="3"/>
          <c:order val="3"/>
          <c:spPr>
            <a:ln w="53975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0269934124729512E-2"/>
                  <c:y val="3.9945799526186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4.2608852827931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0539868249459579E-3"/>
                  <c:y val="3.195663962094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49152885470791E-2"/>
                  <c:y val="-5.592411933666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275581554924259E-2"/>
                  <c:y val="3.9945799526186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664784189935079E-3"/>
                  <c:y val="4.527190612967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форма_2п!$D$21:$N$21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(оценка)</c:v>
                </c:pt>
                <c:pt idx="8">
                  <c:v>2020 (план)</c:v>
                </c:pt>
                <c:pt idx="9">
                  <c:v>2021 (план)</c:v>
                </c:pt>
                <c:pt idx="10">
                  <c:v>2022 (план)</c:v>
                </c:pt>
              </c:strCache>
            </c:strRef>
          </c:cat>
          <c:val>
            <c:numRef>
              <c:f>форма_2п!$D$26:$N$26</c:f>
              <c:numCache>
                <c:formatCode>0.00</c:formatCode>
                <c:ptCount val="11"/>
                <c:pt idx="0">
                  <c:v>-2.4</c:v>
                </c:pt>
                <c:pt idx="1">
                  <c:v>-2.4</c:v>
                </c:pt>
                <c:pt idx="2">
                  <c:v>-2.5299999999999998</c:v>
                </c:pt>
                <c:pt idx="3">
                  <c:v>-2.29</c:v>
                </c:pt>
                <c:pt idx="4">
                  <c:v>-3.57</c:v>
                </c:pt>
                <c:pt idx="5">
                  <c:v>-4.4000000000000004</c:v>
                </c:pt>
                <c:pt idx="6">
                  <c:v>-5.46</c:v>
                </c:pt>
                <c:pt idx="7">
                  <c:v>-4.57</c:v>
                </c:pt>
                <c:pt idx="8">
                  <c:v>-4.49</c:v>
                </c:pt>
                <c:pt idx="9">
                  <c:v>-4.5</c:v>
                </c:pt>
                <c:pt idx="10">
                  <c:v>-3.9499999999999993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198704"/>
        <c:axId val="230718096"/>
      </c:lineChart>
      <c:catAx>
        <c:axId val="22819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718096"/>
        <c:crossesAt val="-6"/>
        <c:auto val="1"/>
        <c:lblAlgn val="ctr"/>
        <c:lblOffset val="100"/>
        <c:noMultiLvlLbl val="0"/>
      </c:catAx>
      <c:valAx>
        <c:axId val="23071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19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 baseline="0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форма_2п!$D$21:$N$21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(оценка)</c:v>
                </c:pt>
                <c:pt idx="8">
                  <c:v>2020 (план)</c:v>
                </c:pt>
                <c:pt idx="9">
                  <c:v>2021 (план)</c:v>
                </c:pt>
                <c:pt idx="10">
                  <c:v>2022 (план)</c:v>
                </c:pt>
              </c:strCache>
            </c:strRef>
          </c:cat>
          <c:val>
            <c:numRef>
              <c:f>форма_2п!$D$17:$N$17</c:f>
              <c:numCache>
                <c:formatCode>0.0</c:formatCode>
                <c:ptCount val="11"/>
                <c:pt idx="0">
                  <c:v>91.7</c:v>
                </c:pt>
                <c:pt idx="1">
                  <c:v>91.5</c:v>
                </c:pt>
                <c:pt idx="2">
                  <c:v>90.9</c:v>
                </c:pt>
                <c:pt idx="3">
                  <c:v>90.3</c:v>
                </c:pt>
                <c:pt idx="4">
                  <c:v>89.9</c:v>
                </c:pt>
                <c:pt idx="5">
                  <c:v>89.6</c:v>
                </c:pt>
                <c:pt idx="6">
                  <c:v>89.4</c:v>
                </c:pt>
                <c:pt idx="7">
                  <c:v>89.1</c:v>
                </c:pt>
                <c:pt idx="8">
                  <c:v>89</c:v>
                </c:pt>
                <c:pt idx="9">
                  <c:v>88.8</c:v>
                </c:pt>
                <c:pt idx="10" formatCode="General">
                  <c:v>88.6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форма_2п!$D$21:$N$21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(оценка)</c:v>
                </c:pt>
                <c:pt idx="8">
                  <c:v>2020 (план)</c:v>
                </c:pt>
                <c:pt idx="9">
                  <c:v>2021 (план)</c:v>
                </c:pt>
                <c:pt idx="10">
                  <c:v>2022 (план)</c:v>
                </c:pt>
              </c:strCache>
            </c:strRef>
          </c:cat>
          <c:val>
            <c:numRef>
              <c:f>форма_2п!$D$18:$N$18</c:f>
              <c:numCache>
                <c:formatCode>General</c:formatCode>
                <c:ptCount val="11"/>
                <c:pt idx="8" formatCode="0.0">
                  <c:v>89.1</c:v>
                </c:pt>
                <c:pt idx="9" formatCode="0.0">
                  <c:v>89</c:v>
                </c:pt>
                <c:pt idx="10">
                  <c:v>88.8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718880"/>
        <c:axId val="230719272"/>
      </c:barChart>
      <c:catAx>
        <c:axId val="23071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719272"/>
        <c:crosses val="autoZero"/>
        <c:auto val="1"/>
        <c:lblAlgn val="ctr"/>
        <c:lblOffset val="100"/>
        <c:noMultiLvlLbl val="0"/>
      </c:catAx>
      <c:valAx>
        <c:axId val="230719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71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форма_2п!$D$52:$N$52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(оценка)</c:v>
                </c:pt>
                <c:pt idx="8">
                  <c:v>2020 (план)</c:v>
                </c:pt>
                <c:pt idx="9">
                  <c:v>2021 (план)</c:v>
                </c:pt>
                <c:pt idx="10">
                  <c:v>2022 (план)</c:v>
                </c:pt>
              </c:strCache>
            </c:strRef>
          </c:cat>
          <c:val>
            <c:numRef>
              <c:f>форма_2п!$D$54:$N$54</c:f>
              <c:numCache>
                <c:formatCode>0.0</c:formatCode>
                <c:ptCount val="11"/>
                <c:pt idx="0">
                  <c:v>39.5</c:v>
                </c:pt>
                <c:pt idx="1">
                  <c:v>39.4</c:v>
                </c:pt>
                <c:pt idx="2">
                  <c:v>39.4</c:v>
                </c:pt>
                <c:pt idx="3">
                  <c:v>39.700000000000003</c:v>
                </c:pt>
                <c:pt idx="4">
                  <c:v>38.200000000000003</c:v>
                </c:pt>
                <c:pt idx="5">
                  <c:v>38.4</c:v>
                </c:pt>
                <c:pt idx="6">
                  <c:v>38.633000000000003</c:v>
                </c:pt>
                <c:pt idx="7">
                  <c:v>38.652999999999999</c:v>
                </c:pt>
                <c:pt idx="8">
                  <c:v>38.65</c:v>
                </c:pt>
                <c:pt idx="9">
                  <c:v>38.75</c:v>
                </c:pt>
                <c:pt idx="10">
                  <c:v>38.85</c:v>
                </c:pt>
              </c:numCache>
            </c:numRef>
          </c:val>
        </c:ser>
        <c:ser>
          <c:idx val="1"/>
          <c:order val="1"/>
          <c:spPr>
            <a:solidFill>
              <a:srgbClr val="BBE0E3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форма_2п!$D$52:$N$52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(оценка)</c:v>
                </c:pt>
                <c:pt idx="8">
                  <c:v>2020 (план)</c:v>
                </c:pt>
                <c:pt idx="9">
                  <c:v>2021 (план)</c:v>
                </c:pt>
                <c:pt idx="10">
                  <c:v>2022 (план)</c:v>
                </c:pt>
              </c:strCache>
            </c:strRef>
          </c:cat>
          <c:val>
            <c:numRef>
              <c:f>форма_2п!$D$55:$N$55</c:f>
              <c:numCache>
                <c:formatCode>General</c:formatCode>
                <c:ptCount val="11"/>
                <c:pt idx="8" formatCode="0.0">
                  <c:v>38.800000000000004</c:v>
                </c:pt>
                <c:pt idx="9" formatCode="0.0">
                  <c:v>38.9</c:v>
                </c:pt>
                <c:pt idx="10" formatCode="0.0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0720448"/>
        <c:axId val="230720840"/>
      </c:barChart>
      <c:lineChart>
        <c:grouping val="standard"/>
        <c:varyColors val="0"/>
        <c:ser>
          <c:idx val="2"/>
          <c:order val="2"/>
          <c:tx>
            <c:strRef>
              <c:f>форма_2п!$A$49</c:f>
              <c:strCache>
                <c:ptCount val="1"/>
                <c:pt idx="0">
                  <c:v>Уровень зарегистрированной безработицы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форма_2п!$D$44:$M$44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 (оценка)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форма_2п!$D$56:$N$56</c:f>
              <c:numCache>
                <c:formatCode>0.0</c:formatCode>
                <c:ptCount val="11"/>
                <c:pt idx="0">
                  <c:v>2.1</c:v>
                </c:pt>
                <c:pt idx="1">
                  <c:v>1.7</c:v>
                </c:pt>
                <c:pt idx="2">
                  <c:v>2.1</c:v>
                </c:pt>
                <c:pt idx="3">
                  <c:v>2</c:v>
                </c:pt>
                <c:pt idx="4">
                  <c:v>1.8</c:v>
                </c:pt>
                <c:pt idx="5">
                  <c:v>1.54</c:v>
                </c:pt>
                <c:pt idx="6" formatCode="0.00">
                  <c:v>1.25</c:v>
                </c:pt>
                <c:pt idx="7" formatCode="0.00">
                  <c:v>1.53</c:v>
                </c:pt>
                <c:pt idx="8" formatCode="0.00">
                  <c:v>1.64</c:v>
                </c:pt>
                <c:pt idx="9" formatCode="0.00">
                  <c:v>1.48</c:v>
                </c:pt>
                <c:pt idx="10" formatCode="0.00">
                  <c:v>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721624"/>
        <c:axId val="230721232"/>
      </c:lineChart>
      <c:catAx>
        <c:axId val="23072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720840"/>
        <c:crosses val="autoZero"/>
        <c:auto val="1"/>
        <c:lblAlgn val="ctr"/>
        <c:lblOffset val="100"/>
        <c:noMultiLvlLbl val="0"/>
      </c:catAx>
      <c:valAx>
        <c:axId val="230720840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тыс. человек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720448"/>
        <c:crosses val="autoZero"/>
        <c:crossBetween val="between"/>
      </c:valAx>
      <c:valAx>
        <c:axId val="230721232"/>
        <c:scaling>
          <c:orientation val="minMax"/>
          <c:min val="1.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721624"/>
        <c:crosses val="max"/>
        <c:crossBetween val="between"/>
      </c:valAx>
      <c:catAx>
        <c:axId val="230721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0721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2997678129134"/>
          <c:y val="2.9874131632432997E-2"/>
          <c:w val="0.80932207345775775"/>
          <c:h val="0.704644745355091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Data!$C$5</c:f>
              <c:strCache>
                <c:ptCount val="1"/>
                <c:pt idx="0">
                  <c:v>объем отгруженных товаров собственного производства, выполненных работ, услуг</c:v>
                </c:pt>
              </c:strCache>
            </c:strRef>
          </c:tx>
          <c:spPr>
            <a:solidFill>
              <a:srgbClr val="FFC000"/>
            </a:solidFill>
            <a:ln w="50800">
              <a:solidFill>
                <a:srgbClr val="CC0000"/>
              </a:solidFill>
            </a:ln>
          </c:spPr>
          <c:invertIfNegative val="0"/>
          <c:dLbls>
            <c:dLbl>
              <c:idx val="6"/>
              <c:layout>
                <c:manualLayout>
                  <c:x val="-3.6736114287954933E-3"/>
                  <c:y val="1.26357042949643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0297193949010418E-3"/>
                  <c:y val="-2.59366606324788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 w="23710">
                <a:noFill/>
              </a:ln>
            </c:spPr>
            <c:txPr>
              <a:bodyPr rot="0" vert="horz" anchor="t" anchorCtr="1"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Data!$D$3:$M$3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 (оценка) </c:v>
                </c:pt>
                <c:pt idx="7">
                  <c:v>2020 (прогноз) </c:v>
                </c:pt>
                <c:pt idx="8">
                  <c:v>2021 (прогноз) </c:v>
                </c:pt>
                <c:pt idx="9">
                  <c:v>2022 (прогноз) </c:v>
                </c:pt>
              </c:strCache>
            </c:strRef>
          </c:cat>
          <c:val>
            <c:numRef>
              <c:f>Data!$D$5:$M$5</c:f>
              <c:numCache>
                <c:formatCode>#\ ##0.0</c:formatCode>
                <c:ptCount val="10"/>
                <c:pt idx="0">
                  <c:v>17014</c:v>
                </c:pt>
                <c:pt idx="1">
                  <c:v>20848.099999999999</c:v>
                </c:pt>
                <c:pt idx="2">
                  <c:v>21956.9</c:v>
                </c:pt>
                <c:pt idx="3">
                  <c:v>27330</c:v>
                </c:pt>
                <c:pt idx="4" formatCode="General">
                  <c:v>29331.3</c:v>
                </c:pt>
                <c:pt idx="5" formatCode="General">
                  <c:v>29081</c:v>
                </c:pt>
                <c:pt idx="6" formatCode="0.0">
                  <c:v>31344.400000000001</c:v>
                </c:pt>
                <c:pt idx="7" formatCode="0.0">
                  <c:v>32931.699999999997</c:v>
                </c:pt>
                <c:pt idx="8" formatCode="0.0">
                  <c:v>33876</c:v>
                </c:pt>
                <c:pt idx="9" formatCode="0.0">
                  <c:v>35865.9</c:v>
                </c:pt>
              </c:numCache>
            </c:numRef>
          </c:val>
        </c:ser>
        <c:ser>
          <c:idx val="0"/>
          <c:order val="1"/>
          <c:tx>
            <c:strRef>
              <c:f>Data!$C$6</c:f>
              <c:strCache>
                <c:ptCount val="1"/>
                <c:pt idx="0">
                  <c:v>объем отгруженных товаров собственного производства, выполненных работ, услуг</c:v>
                </c:pt>
              </c:strCache>
            </c:strRef>
          </c:tx>
          <c:spPr>
            <a:solidFill>
              <a:srgbClr val="3366FF"/>
            </a:solidFill>
            <a:ln w="50800">
              <a:solidFill>
                <a:srgbClr val="3366FF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3366FF"/>
              </a:solidFill>
              <a:ln w="50800">
                <a:solidFill>
                  <a:srgbClr val="C00000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3366FF"/>
              </a:solidFill>
              <a:ln w="50800">
                <a:solidFill>
                  <a:srgbClr val="C00000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3366FF"/>
              </a:solidFill>
              <a:ln w="50800">
                <a:solidFill>
                  <a:srgbClr val="C00000"/>
                </a:solidFill>
              </a:ln>
            </c:spPr>
          </c:dPt>
          <c:cat>
            <c:strRef>
              <c:f>Data!$D$3:$M$3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 (оценка) </c:v>
                </c:pt>
                <c:pt idx="7">
                  <c:v>2020 (прогноз) </c:v>
                </c:pt>
                <c:pt idx="8">
                  <c:v>2021 (прогноз) </c:v>
                </c:pt>
                <c:pt idx="9">
                  <c:v>2022 (прогноз) </c:v>
                </c:pt>
              </c:strCache>
            </c:strRef>
          </c:cat>
          <c:val>
            <c:numRef>
              <c:f>Data!$D$6:$M$6</c:f>
              <c:numCache>
                <c:formatCode>General</c:formatCode>
                <c:ptCount val="10"/>
                <c:pt idx="7" formatCode="0.0">
                  <c:v>33934.699999999997</c:v>
                </c:pt>
                <c:pt idx="8" formatCode="0.0">
                  <c:v>34318.6</c:v>
                </c:pt>
                <c:pt idx="9" formatCode="0.0">
                  <c:v>36328.1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31"/>
        <c:axId val="305353040"/>
        <c:axId val="305353432"/>
      </c:barChart>
      <c:lineChart>
        <c:grouping val="standard"/>
        <c:varyColors val="0"/>
        <c:ser>
          <c:idx val="2"/>
          <c:order val="2"/>
          <c:tx>
            <c:strRef>
              <c:f>Data!$C$7</c:f>
              <c:strCache>
                <c:ptCount val="1"/>
                <c:pt idx="0">
                  <c:v>индекс промышленного производства, в % к предыдущему году в сопоставимых ценах</c:v>
                </c:pt>
              </c:strCache>
            </c:strRef>
          </c:tx>
          <c:spPr>
            <a:ln w="41275">
              <a:solidFill>
                <a:schemeClr val="tx1"/>
              </a:solidFill>
              <a:prstDash val="solid"/>
              <a:miter lim="800000"/>
            </a:ln>
          </c:spPr>
          <c:marker>
            <c:symbol val="circle"/>
            <c:size val="9"/>
            <c:spPr>
              <a:solidFill>
                <a:srgbClr val="FF0000"/>
              </a:solidFill>
              <a:ln w="22225">
                <a:solidFill>
                  <a:schemeClr val="tx1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5277613978313903E-2"/>
                  <c:y val="-5.4293599730748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837928739161962E-2"/>
                  <c:y val="-5.7542013305711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935594457758659E-2"/>
                  <c:y val="5.1604665008731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252614856658905E-2"/>
                  <c:y val="-4.149865701196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059438789802084E-2"/>
                  <c:y val="4.927965520170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1656026823230467E-2"/>
                  <c:y val="5.9654319454701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973360035019848E-2"/>
                  <c:y val="4.8119040694824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988219732470481E-2"/>
                  <c:y val="2.477604612559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6003079429921004E-2"/>
                  <c:y val="2.9963378252089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711896623998002E-2"/>
                  <c:y val="3.742764336726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0000"/>
              </a:solidFill>
              <a:ln w="2371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Data!$D$3:$M$3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 (оценка) </c:v>
                </c:pt>
                <c:pt idx="7">
                  <c:v>2020 (прогноз) </c:v>
                </c:pt>
                <c:pt idx="8">
                  <c:v>2021 (прогноз) </c:v>
                </c:pt>
                <c:pt idx="9">
                  <c:v>2022 (прогноз) </c:v>
                </c:pt>
              </c:strCache>
            </c:strRef>
          </c:cat>
          <c:val>
            <c:numRef>
              <c:f>Data!$D$7:$M$7</c:f>
              <c:numCache>
                <c:formatCode>0.0</c:formatCode>
                <c:ptCount val="10"/>
                <c:pt idx="0">
                  <c:v>100.5</c:v>
                </c:pt>
                <c:pt idx="1">
                  <c:v>116.7</c:v>
                </c:pt>
                <c:pt idx="2">
                  <c:v>94.3</c:v>
                </c:pt>
                <c:pt idx="3">
                  <c:v>96.4</c:v>
                </c:pt>
                <c:pt idx="4" formatCode="General">
                  <c:v>102.3</c:v>
                </c:pt>
                <c:pt idx="5" formatCode="General">
                  <c:v>89.9</c:v>
                </c:pt>
                <c:pt idx="6">
                  <c:v>103.9</c:v>
                </c:pt>
                <c:pt idx="7">
                  <c:v>102.2</c:v>
                </c:pt>
                <c:pt idx="8">
                  <c:v>99.2</c:v>
                </c:pt>
                <c:pt idx="9">
                  <c:v>101.5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Data!$C$8</c:f>
              <c:strCache>
                <c:ptCount val="1"/>
              </c:strCache>
            </c:strRef>
          </c:tx>
          <c:spPr>
            <a:ln w="50800">
              <a:solidFill>
                <a:schemeClr val="tx1"/>
              </a:solidFill>
              <a:prstDash val="dash"/>
              <a:miter lim="800000"/>
            </a:ln>
          </c:spPr>
          <c:marker>
            <c:symbol val="circle"/>
            <c:size val="9"/>
            <c:spPr>
              <a:solidFill>
                <a:srgbClr val="CC0000"/>
              </a:solidFill>
              <a:ln>
                <a:solidFill>
                  <a:schemeClr val="tx1"/>
                </a:solidFill>
                <a:prstDash val="solid"/>
              </a:ln>
            </c:spPr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237755159208438E-2"/>
                  <c:y val="-4.149865701196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222895461757812E-2"/>
                  <c:y val="-5.706065339145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1252614856658961E-2"/>
                  <c:y val="-4.6685989138461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5944941691819487E-2"/>
                  <c:y val="-4.7484040234845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00000"/>
              </a:solidFill>
              <a:ln w="23749"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Data!$D$3:$M$3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 (оценка) </c:v>
                </c:pt>
                <c:pt idx="7">
                  <c:v>2020 (прогноз) </c:v>
                </c:pt>
                <c:pt idx="8">
                  <c:v>2021 (прогноз) </c:v>
                </c:pt>
                <c:pt idx="9">
                  <c:v>2022 (прогноз) </c:v>
                </c:pt>
              </c:strCache>
            </c:strRef>
          </c:cat>
          <c:val>
            <c:numRef>
              <c:f>Data!$D$8:$M$8</c:f>
              <c:numCache>
                <c:formatCode>General</c:formatCode>
                <c:ptCount val="10"/>
                <c:pt idx="7" formatCode="0.0">
                  <c:v>104.2</c:v>
                </c:pt>
                <c:pt idx="8" formatCode="0.0">
                  <c:v>99.3</c:v>
                </c:pt>
                <c:pt idx="9" formatCode="0.0">
                  <c:v>102.1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353824"/>
        <c:axId val="305354216"/>
      </c:lineChart>
      <c:catAx>
        <c:axId val="3053530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964">
            <a:solidFill>
              <a:srgbClr val="000000"/>
            </a:solidFill>
            <a:prstDash val="solid"/>
          </a:ln>
        </c:spPr>
        <c:txPr>
          <a:bodyPr rot="-1020000" vert="horz"/>
          <a:lstStyle/>
          <a:p>
            <a:pPr>
              <a:defRPr sz="112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3053534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05353432"/>
        <c:scaling>
          <c:orientation val="minMax"/>
          <c:max val="44000"/>
          <c:min val="300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sz="1400" dirty="0" smtClean="0"/>
                  <a:t>млн. </a:t>
                </a:r>
                <a:r>
                  <a:rPr lang="ru-RU" sz="1400" dirty="0"/>
                  <a:t>рублей</a:t>
                </a:r>
              </a:p>
            </c:rich>
          </c:tx>
          <c:layout>
            <c:manualLayout>
              <c:xMode val="edge"/>
              <c:yMode val="edge"/>
              <c:x val="4.8344580896519575E-3"/>
              <c:y val="0.2188765848345727"/>
            </c:manualLayout>
          </c:layout>
          <c:overlay val="0"/>
          <c:spPr>
            <a:noFill/>
            <a:ln w="2371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296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305353040"/>
        <c:crosses val="autoZero"/>
        <c:crossBetween val="between"/>
        <c:majorUnit val="4000"/>
        <c:minorUnit val="2000"/>
      </c:valAx>
      <c:catAx>
        <c:axId val="305353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05354216"/>
        <c:crosses val="autoZero"/>
        <c:auto val="0"/>
        <c:lblAlgn val="ctr"/>
        <c:lblOffset val="100"/>
        <c:noMultiLvlLbl val="0"/>
      </c:catAx>
      <c:valAx>
        <c:axId val="305354216"/>
        <c:scaling>
          <c:orientation val="minMax"/>
          <c:max val="140"/>
          <c:min val="60"/>
        </c:scaling>
        <c:delete val="0"/>
        <c:axPos val="r"/>
        <c:title>
          <c:tx>
            <c:rich>
              <a:bodyPr/>
              <a:lstStyle/>
              <a:p>
                <a:pPr>
                  <a:defRPr sz="1307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dirty="0" smtClean="0"/>
                  <a:t>%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675017435037564"/>
              <c:y val="0.30750215787989371"/>
            </c:manualLayout>
          </c:layout>
          <c:overlay val="0"/>
          <c:spPr>
            <a:noFill/>
            <a:ln w="2371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296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305353824"/>
        <c:crosses val="max"/>
        <c:crossBetween val="between"/>
        <c:minorUnit val="10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7.6165682445540256E-2"/>
          <c:y val="0.88642865703997464"/>
          <c:w val="0.90632344269440168"/>
          <c:h val="9.8783826740386785E-2"/>
        </c:manualLayout>
      </c:layout>
      <c:overlay val="0"/>
      <c:spPr>
        <a:noFill/>
        <a:ln w="2371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33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21128207976891"/>
          <c:y val="3.9210030794299217E-2"/>
          <c:w val="0.83060180813242968"/>
          <c:h val="0.7563956568928238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Data!$C$5</c:f>
              <c:strCache>
                <c:ptCount val="1"/>
                <c:pt idx="0">
                  <c:v>объем инвестиций в основной капитал в действующих ценах</c:v>
                </c:pt>
              </c:strCache>
            </c:strRef>
          </c:tx>
          <c:spPr>
            <a:solidFill>
              <a:srgbClr val="FFC000"/>
            </a:solidFill>
            <a:ln w="50800">
              <a:solidFill>
                <a:srgbClr val="C00000"/>
              </a:solidFill>
            </a:ln>
          </c:spPr>
          <c:invertIfNegative val="0"/>
          <c:dLbls>
            <c:spPr>
              <a:noFill/>
              <a:ln w="27965">
                <a:noFill/>
              </a:ln>
            </c:spPr>
            <c:txPr>
              <a:bodyPr rot="-5400000" vert="horz"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Data!$D$3:$M$3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 (оценка) </c:v>
                </c:pt>
                <c:pt idx="7">
                  <c:v>2020 (прогноз) </c:v>
                </c:pt>
                <c:pt idx="8">
                  <c:v>2021 (прогноз) </c:v>
                </c:pt>
                <c:pt idx="9">
                  <c:v>2022 (прогноз) </c:v>
                </c:pt>
              </c:strCache>
            </c:strRef>
          </c:cat>
          <c:val>
            <c:numRef>
              <c:f>Data!$D$5:$M$5</c:f>
              <c:numCache>
                <c:formatCode>0.0</c:formatCode>
                <c:ptCount val="10"/>
                <c:pt idx="0">
                  <c:v>5709.2</c:v>
                </c:pt>
                <c:pt idx="1">
                  <c:v>6002.2</c:v>
                </c:pt>
                <c:pt idx="2">
                  <c:v>8920.2999999999993</c:v>
                </c:pt>
                <c:pt idx="3">
                  <c:v>8193.2999999999993</c:v>
                </c:pt>
                <c:pt idx="4">
                  <c:v>5935.8</c:v>
                </c:pt>
                <c:pt idx="5">
                  <c:v>7054.7</c:v>
                </c:pt>
                <c:pt idx="6">
                  <c:v>11145.9</c:v>
                </c:pt>
                <c:pt idx="7">
                  <c:v>11370.1</c:v>
                </c:pt>
                <c:pt idx="8">
                  <c:v>15117.6</c:v>
                </c:pt>
                <c:pt idx="9">
                  <c:v>9751.7999999999993</c:v>
                </c:pt>
              </c:numCache>
            </c:numRef>
          </c:val>
        </c:ser>
        <c:ser>
          <c:idx val="0"/>
          <c:order val="1"/>
          <c:tx>
            <c:strRef>
              <c:f>Data!$C$6</c:f>
              <c:strCache>
                <c:ptCount val="1"/>
                <c:pt idx="0">
                  <c:v>Объем инвестиций в основной капитал</c:v>
                </c:pt>
              </c:strCache>
            </c:strRef>
          </c:tx>
          <c:spPr>
            <a:solidFill>
              <a:srgbClr val="CC0000"/>
            </a:solidFill>
            <a:ln w="50800">
              <a:solidFill>
                <a:srgbClr val="C00000"/>
              </a:solidFill>
            </a:ln>
          </c:spPr>
          <c:invertIfNegative val="0"/>
          <c:dLbls>
            <c:numFmt formatCode="0.0" sourceLinked="0"/>
            <c:spPr>
              <a:noFill/>
              <a:ln w="27965">
                <a:noFill/>
              </a:ln>
            </c:spPr>
            <c:txPr>
              <a:bodyPr rot="-5400000" vert="horz"/>
              <a:lstStyle/>
              <a:p>
                <a:pPr algn="ctr" rtl="0">
                  <a:defRPr sz="16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Data!$D$3:$M$3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 (оценка) </c:v>
                </c:pt>
                <c:pt idx="7">
                  <c:v>2020 (прогноз) </c:v>
                </c:pt>
                <c:pt idx="8">
                  <c:v>2021 (прогноз) </c:v>
                </c:pt>
                <c:pt idx="9">
                  <c:v>2022 (прогноз) </c:v>
                </c:pt>
              </c:strCache>
            </c:strRef>
          </c:cat>
          <c:val>
            <c:numRef>
              <c:f>Data!$D$6:$M$6</c:f>
              <c:numCache>
                <c:formatCode>General</c:formatCode>
                <c:ptCount val="10"/>
                <c:pt idx="7" formatCode="0.0">
                  <c:v>11621.5</c:v>
                </c:pt>
                <c:pt idx="8" formatCode="0.0">
                  <c:v>15677.4</c:v>
                </c:pt>
                <c:pt idx="9" formatCode="0.0">
                  <c:v>10444.9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1"/>
        <c:axId val="306494184"/>
        <c:axId val="306494576"/>
      </c:barChart>
      <c:lineChart>
        <c:grouping val="standard"/>
        <c:varyColors val="0"/>
        <c:ser>
          <c:idx val="2"/>
          <c:order val="2"/>
          <c:tx>
            <c:strRef>
              <c:f>Data!$C$7</c:f>
              <c:strCache>
                <c:ptCount val="1"/>
                <c:pt idx="0">
                  <c:v>в процентах к предыдущему году в сопоставимых ценах</c:v>
                </c:pt>
              </c:strCache>
            </c:strRef>
          </c:tx>
          <c:spPr>
            <a:ln w="41275">
              <a:solidFill>
                <a:srgbClr val="008000"/>
              </a:solidFill>
              <a:prstDash val="solid"/>
              <a:miter lim="800000"/>
            </a:ln>
          </c:spPr>
          <c:marker>
            <c:symbol val="circle"/>
            <c:size val="7"/>
            <c:spPr>
              <a:solidFill>
                <a:srgbClr val="9933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0696705572612872E-2"/>
                  <c:y val="-4.2149697042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520013412329821E-2"/>
                  <c:y val="-8.1478482447819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330460126977698E-2"/>
                  <c:y val="-3.4152366261298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339876461361273E-2"/>
                  <c:y val="3.557243639595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210884048307366E-2"/>
                  <c:y val="-3.6388406986118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7608228715327928E-2"/>
                  <c:y val="-2.4872592503966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0677040842645862E-2"/>
                  <c:y val="-7.4171602015730531E-2"/>
                </c:manualLayout>
              </c:layout>
              <c:spPr>
                <a:solidFill>
                  <a:schemeClr val="bg1"/>
                </a:solidFill>
                <a:ln w="2796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1431" b="1" i="0" u="none" strike="noStrike" baseline="0">
                      <a:solidFill>
                        <a:srgbClr val="008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281070621782872E-2"/>
                  <c:y val="5.409228034491894E-2"/>
                </c:manualLayout>
              </c:layout>
              <c:spPr>
                <a:solidFill>
                  <a:schemeClr val="bg1"/>
                </a:solidFill>
                <a:ln w="2796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1431" b="1" i="0" u="none" strike="noStrike" baseline="0">
                      <a:solidFill>
                        <a:srgbClr val="008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7297530182518501E-2"/>
                  <c:y val="4.9745185007933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7965">
                <a:solidFill>
                  <a:srgbClr val="008000"/>
                </a:solidFill>
              </a:ln>
            </c:spPr>
            <c:txPr>
              <a:bodyPr/>
              <a:lstStyle/>
              <a:p>
                <a:pPr>
                  <a:defRPr sz="1321" b="1" i="0" u="none" strike="noStrike" baseline="0">
                    <a:solidFill>
                      <a:srgbClr val="008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Data!$D$3:$M$3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 (оценка) </c:v>
                </c:pt>
                <c:pt idx="7">
                  <c:v>2020 (прогноз) </c:v>
                </c:pt>
                <c:pt idx="8">
                  <c:v>2021 (прогноз) </c:v>
                </c:pt>
                <c:pt idx="9">
                  <c:v>2022 (прогноз) </c:v>
                </c:pt>
              </c:strCache>
            </c:strRef>
          </c:cat>
          <c:val>
            <c:numRef>
              <c:f>Data!$D$7:$M$7</c:f>
              <c:numCache>
                <c:formatCode>0.0</c:formatCode>
                <c:ptCount val="10"/>
                <c:pt idx="0">
                  <c:v>122.6</c:v>
                </c:pt>
                <c:pt idx="1">
                  <c:v>101.8</c:v>
                </c:pt>
                <c:pt idx="2">
                  <c:v>130</c:v>
                </c:pt>
                <c:pt idx="3">
                  <c:v>86.4</c:v>
                </c:pt>
                <c:pt idx="4">
                  <c:v>69.400000000000006</c:v>
                </c:pt>
                <c:pt idx="5">
                  <c:v>112.9</c:v>
                </c:pt>
                <c:pt idx="6">
                  <c:v>150.30000000000001</c:v>
                </c:pt>
                <c:pt idx="7">
                  <c:v>97.9</c:v>
                </c:pt>
                <c:pt idx="8">
                  <c:v>127.6</c:v>
                </c:pt>
                <c:pt idx="9">
                  <c:v>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Data!$C$8</c:f>
              <c:strCache>
                <c:ptCount val="1"/>
                <c:pt idx="0">
                  <c:v>в процентах к предыдущему году в сопоставимых ценах</c:v>
                </c:pt>
              </c:strCache>
            </c:strRef>
          </c:tx>
          <c:spPr>
            <a:ln w="41275">
              <a:solidFill>
                <a:srgbClr val="008000"/>
              </a:solidFill>
              <a:prstDash val="lgDash"/>
              <a:miter lim="800000"/>
            </a:ln>
          </c:spPr>
          <c:marker>
            <c:symbol val="circle"/>
            <c:size val="5"/>
            <c:spPr>
              <a:solidFill>
                <a:srgbClr val="9933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105819842987857E-2"/>
                  <c:y val="-4.6646882540116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77239448298526E-2"/>
                  <c:y val="-5.0795638091494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974550963987321E-2"/>
                  <c:y val="-0.122742594127718"/>
                </c:manualLayout>
              </c:layout>
              <c:spPr>
                <a:solidFill>
                  <a:srgbClr val="FFFFFF"/>
                </a:solidFill>
                <a:ln w="2796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1431" b="1" i="0" u="none" strike="noStrike" baseline="0">
                      <a:solidFill>
                        <a:srgbClr val="008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9.0670481057661331E-3"/>
                  <c:y val="-4.5473757901543704E-2"/>
                </c:manualLayout>
              </c:layout>
              <c:spPr>
                <a:solidFill>
                  <a:srgbClr val="FFFFFF"/>
                </a:solidFill>
                <a:ln w="2796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1431" b="1" i="0" u="none" strike="noStrike" baseline="0">
                      <a:solidFill>
                        <a:srgbClr val="008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529575417546199E-2"/>
                  <c:y val="-4.748404023484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4697441025071289E-3"/>
                  <c:y val="-7.1501064446292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 w="27965">
                <a:solidFill>
                  <a:srgbClr val="008000"/>
                </a:solidFill>
              </a:ln>
            </c:spPr>
            <c:txPr>
              <a:bodyPr/>
              <a:lstStyle/>
              <a:p>
                <a:pPr>
                  <a:defRPr sz="1321" b="1" i="0" u="none" strike="noStrike" baseline="0">
                    <a:solidFill>
                      <a:srgbClr val="008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Data!$D$3:$M$3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 (оценка) </c:v>
                </c:pt>
                <c:pt idx="7">
                  <c:v>2020 (прогноз) </c:v>
                </c:pt>
                <c:pt idx="8">
                  <c:v>2021 (прогноз) </c:v>
                </c:pt>
                <c:pt idx="9">
                  <c:v>2022 (прогноз) </c:v>
                </c:pt>
              </c:strCache>
            </c:strRef>
          </c:cat>
          <c:val>
            <c:numRef>
              <c:f>Data!$D$8:$M$8</c:f>
              <c:numCache>
                <c:formatCode>General</c:formatCode>
                <c:ptCount val="10"/>
                <c:pt idx="7" formatCode="0.0">
                  <c:v>100.3</c:v>
                </c:pt>
                <c:pt idx="8" formatCode="0.0">
                  <c:v>129.6</c:v>
                </c:pt>
                <c:pt idx="9" formatCode="0.0">
                  <c:v>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494968"/>
        <c:axId val="306495360"/>
      </c:lineChart>
      <c:catAx>
        <c:axId val="3064941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496">
            <a:solidFill>
              <a:srgbClr val="000000"/>
            </a:solidFill>
            <a:prstDash val="solid"/>
          </a:ln>
        </c:spPr>
        <c:txPr>
          <a:bodyPr rot="-960000" vert="horz"/>
          <a:lstStyle/>
          <a:p>
            <a:pPr>
              <a:defRPr sz="1211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3064945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06494576"/>
        <c:scaling>
          <c:orientation val="minMax"/>
          <c:max val="1600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sz="1400"/>
                  <a:t>млн. рублей</a:t>
                </a:r>
              </a:p>
            </c:rich>
          </c:tx>
          <c:layout>
            <c:manualLayout>
              <c:xMode val="edge"/>
              <c:yMode val="edge"/>
              <c:x val="2.6246719160105E-3"/>
              <c:y val="0.18635170603674542"/>
            </c:manualLayout>
          </c:layout>
          <c:overlay val="0"/>
          <c:spPr>
            <a:noFill/>
            <a:ln w="27965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4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1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306494184"/>
        <c:crosses val="autoZero"/>
        <c:crossBetween val="between"/>
        <c:minorUnit val="20"/>
      </c:valAx>
      <c:catAx>
        <c:axId val="306494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06495360"/>
        <c:crossesAt val="70"/>
        <c:auto val="0"/>
        <c:lblAlgn val="ctr"/>
        <c:lblOffset val="100"/>
        <c:noMultiLvlLbl val="0"/>
      </c:catAx>
      <c:valAx>
        <c:axId val="306495360"/>
        <c:scaling>
          <c:orientation val="minMax"/>
          <c:max val="20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sz="1400" dirty="0" smtClean="0"/>
                  <a:t>%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0.96734899825945264"/>
              <c:y val="0.27809160805494543"/>
            </c:manualLayout>
          </c:layout>
          <c:overlay val="0"/>
          <c:spPr>
            <a:noFill/>
            <a:ln w="27965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4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1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306494968"/>
        <c:crosses val="max"/>
        <c:crossBetween val="between"/>
      </c:valAx>
      <c:spPr>
        <a:noFill/>
        <a:ln w="27965">
          <a:noFill/>
        </a:ln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4.2205264229900383E-2"/>
          <c:y val="0.90978156985406178"/>
          <c:w val="0.93569553805774275"/>
          <c:h val="8.8272189166042042E-2"/>
        </c:manualLayout>
      </c:layout>
      <c:overlay val="0"/>
      <c:spPr>
        <a:noFill/>
        <a:ln w="27965">
          <a:noFill/>
        </a:ln>
      </c:spPr>
      <c:txPr>
        <a:bodyPr/>
        <a:lstStyle/>
        <a:p>
          <a:pPr>
            <a:defRPr sz="1415" b="1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968518071872831E-2"/>
          <c:y val="3.0403525128926211E-2"/>
          <c:w val="0.95634089441788417"/>
          <c:h val="0.73822879206224046"/>
        </c:manualLayout>
      </c:layout>
      <c:areaChart>
        <c:grouping val="standar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Челябинская область</c:v>
                </c:pt>
              </c:strCache>
            </c:strRef>
          </c:tx>
          <c:spPr>
            <a:solidFill>
              <a:srgbClr val="0033CC">
                <a:alpha val="31000"/>
              </a:srgbClr>
            </a:solidFill>
          </c:spPr>
          <c:dLbls>
            <c:dLbl>
              <c:idx val="0"/>
              <c:layout>
                <c:manualLayout>
                  <c:x val="-2.8446663234401289E-3"/>
                  <c:y val="-0.11181816257412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669994851602198E-3"/>
                  <c:y val="-0.1379883708361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223331617200644E-3"/>
                  <c:y val="-0.14512570036216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223331617200644E-3"/>
                  <c:y val="-0.15940035941418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6893326468801537E-3"/>
                  <c:y val="-0.16415857909818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5265132436781634E-5"/>
                  <c:y val="-0.19270789720222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223150947925004E-3"/>
                  <c:y val="-0.19984522672823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669994851600888E-3"/>
                  <c:y val="-0.19984522672823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7340533623831224E-3"/>
                  <c:y val="-0.21887810546425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835719037366077E-16"/>
                  <c:y val="-0.25456475309429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835719037366077E-16"/>
                  <c:y val="-0.27835585151432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Лист1!$B$1:$L$1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
</c:v>
                </c:pt>
                <c:pt idx="7">
                  <c:v>2019
(оценка)</c:v>
                </c:pt>
                <c:pt idx="8">
                  <c:v>2020
(прогноз)</c:v>
                </c:pt>
                <c:pt idx="9">
                  <c:v>2021
(прогноз)</c:v>
                </c:pt>
                <c:pt idx="10">
                  <c:v>2022
(прогноз)</c:v>
                </c:pt>
              </c:strCache>
            </c:strRef>
          </c:cat>
          <c:val>
            <c:numRef>
              <c:f>Лист1!$B$3:$L$3</c:f>
              <c:numCache>
                <c:formatCode>#\ ##0.0</c:formatCode>
                <c:ptCount val="11"/>
                <c:pt idx="0">
                  <c:v>22.501000000000001</c:v>
                </c:pt>
                <c:pt idx="1">
                  <c:v>26.795999999999999</c:v>
                </c:pt>
                <c:pt idx="2">
                  <c:v>27.683</c:v>
                </c:pt>
                <c:pt idx="3">
                  <c:v>29.641999999999999</c:v>
                </c:pt>
                <c:pt idx="4">
                  <c:v>30.940999999999999</c:v>
                </c:pt>
                <c:pt idx="5">
                  <c:v>35.435000000000002</c:v>
                </c:pt>
                <c:pt idx="6">
                  <c:v>36.508000000000003</c:v>
                </c:pt>
                <c:pt idx="7">
                  <c:v>38.1</c:v>
                </c:pt>
                <c:pt idx="8">
                  <c:v>39.9</c:v>
                </c:pt>
                <c:pt idx="9">
                  <c:v>42.3</c:v>
                </c:pt>
                <c:pt idx="10">
                  <c:v>44.8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497320"/>
        <c:axId val="307350952"/>
      </c:areaChar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Озерск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1160325953962771E-2"/>
                  <c:y val="-3.3307537788038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594765333194646E-2"/>
                  <c:y val="4.0444867314046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5032124167139913E-2"/>
                  <c:y val="3.8065757472044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9895608236994576E-2"/>
                  <c:y val="3.3307537788038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2164226798330317E-2"/>
                  <c:y val="-3.3307537788038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Лист1!$B$1:$L$1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
</c:v>
                </c:pt>
                <c:pt idx="7">
                  <c:v>2019
(оценка)</c:v>
                </c:pt>
                <c:pt idx="8">
                  <c:v>2020
(прогноз)</c:v>
                </c:pt>
                <c:pt idx="9">
                  <c:v>2021
(прогноз)</c:v>
                </c:pt>
                <c:pt idx="10">
                  <c:v>2022
(прогноз)</c:v>
                </c:pt>
              </c:strCache>
            </c:strRef>
          </c:cat>
          <c:val>
            <c:numRef>
              <c:f>Лист1!$B$2:$L$2</c:f>
              <c:numCache>
                <c:formatCode>#\ ##0.0</c:formatCode>
                <c:ptCount val="11"/>
                <c:pt idx="0">
                  <c:v>27.759</c:v>
                </c:pt>
                <c:pt idx="1">
                  <c:v>31.661999999999999</c:v>
                </c:pt>
                <c:pt idx="2">
                  <c:v>36.048000000000002</c:v>
                </c:pt>
                <c:pt idx="3">
                  <c:v>38.345999999999997</c:v>
                </c:pt>
                <c:pt idx="4">
                  <c:v>42.18</c:v>
                </c:pt>
                <c:pt idx="5">
                  <c:v>42.576000000000001</c:v>
                </c:pt>
                <c:pt idx="6">
                  <c:v>46.1</c:v>
                </c:pt>
                <c:pt idx="7">
                  <c:v>48.5</c:v>
                </c:pt>
                <c:pt idx="8">
                  <c:v>51.9</c:v>
                </c:pt>
                <c:pt idx="9">
                  <c:v>52.1</c:v>
                </c:pt>
                <c:pt idx="10">
                  <c:v>54.3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497320"/>
        <c:axId val="307350952"/>
      </c:lineChart>
      <c:catAx>
        <c:axId val="306497320"/>
        <c:scaling>
          <c:orientation val="minMax"/>
        </c:scaling>
        <c:delete val="0"/>
        <c:axPos val="b"/>
        <c:minorGridlines/>
        <c:title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07350952"/>
        <c:crosses val="autoZero"/>
        <c:auto val="1"/>
        <c:lblAlgn val="ctr"/>
        <c:lblOffset val="100"/>
        <c:noMultiLvlLbl val="0"/>
      </c:catAx>
      <c:valAx>
        <c:axId val="307350952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Тыс. рублей</a:t>
                </a:r>
              </a:p>
            </c:rich>
          </c:tx>
          <c:layout/>
          <c:overlay val="0"/>
        </c:title>
        <c:numFmt formatCode="#,##0&quot;р.&quot;" sourceLinked="0"/>
        <c:majorTickMark val="out"/>
        <c:minorTickMark val="none"/>
        <c:tickLblPos val="nextTo"/>
        <c:crossAx val="306497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596254716798351"/>
          <c:y val="0.93122255710847113"/>
          <c:w val="0.55989013764265194"/>
          <c:h val="6.164011336552063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 baseline="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форма_2п!$D$74:$N$74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(оценка)</c:v>
                </c:pt>
                <c:pt idx="8">
                  <c:v>2020 (прогноз)</c:v>
                </c:pt>
                <c:pt idx="9">
                  <c:v>2021 (прогноз)</c:v>
                </c:pt>
                <c:pt idx="10">
                  <c:v>2022 (прогноз)</c:v>
                </c:pt>
              </c:strCache>
            </c:strRef>
          </c:cat>
          <c:val>
            <c:numRef>
              <c:f>форма_2п!$D$76:$N$76</c:f>
              <c:numCache>
                <c:formatCode>0</c:formatCode>
                <c:ptCount val="11"/>
                <c:pt idx="0">
                  <c:v>21685</c:v>
                </c:pt>
                <c:pt idx="1">
                  <c:v>24766</c:v>
                </c:pt>
                <c:pt idx="2">
                  <c:v>26948</c:v>
                </c:pt>
                <c:pt idx="3">
                  <c:v>28976</c:v>
                </c:pt>
                <c:pt idx="4">
                  <c:v>30272</c:v>
                </c:pt>
                <c:pt idx="5">
                  <c:v>31710</c:v>
                </c:pt>
                <c:pt idx="6">
                  <c:v>33085</c:v>
                </c:pt>
                <c:pt idx="7">
                  <c:v>34724.699999999997</c:v>
                </c:pt>
                <c:pt idx="8">
                  <c:v>36548</c:v>
                </c:pt>
                <c:pt idx="9">
                  <c:v>38030</c:v>
                </c:pt>
                <c:pt idx="10" formatCode="General">
                  <c:v>39884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1630856"/>
        <c:axId val="231631248"/>
      </c:barChart>
      <c:lineChart>
        <c:grouping val="standard"/>
        <c:varyColors val="0"/>
        <c:ser>
          <c:idx val="1"/>
          <c:order val="1"/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5336460200074445E-2"/>
                  <c:y val="3.473940605925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9139274380141338E-2"/>
                  <c:y val="6.680655011396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206566420156214E-2"/>
                  <c:y val="4.0083930068376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60562836013401E-2"/>
                  <c:y val="4.2756192072934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9874796520193406E-2"/>
                  <c:y val="5.3445240091168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7605628360133899E-2"/>
                  <c:y val="4.810071608205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0672920400148889E-2"/>
                  <c:y val="5.3445240091168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996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форма_2п!$D$44:$M$44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 (оценка)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форма_2п!$D$77:$N$77</c:f>
              <c:numCache>
                <c:formatCode>0.00</c:formatCode>
                <c:ptCount val="11"/>
                <c:pt idx="0">
                  <c:v>10.3</c:v>
                </c:pt>
                <c:pt idx="1">
                  <c:v>7.41</c:v>
                </c:pt>
                <c:pt idx="2">
                  <c:v>1.01</c:v>
                </c:pt>
                <c:pt idx="3">
                  <c:v>-7.96</c:v>
                </c:pt>
                <c:pt idx="4">
                  <c:v>-2.63</c:v>
                </c:pt>
                <c:pt idx="5">
                  <c:v>0.72140795251260936</c:v>
                </c:pt>
                <c:pt idx="6">
                  <c:v>0.32324187953325367</c:v>
                </c:pt>
                <c:pt idx="7">
                  <c:v>0.91925227560711864</c:v>
                </c:pt>
                <c:pt idx="8">
                  <c:v>1.2026243345736543</c:v>
                </c:pt>
                <c:pt idx="9">
                  <c:v>5.2828314292696632E-2</c:v>
                </c:pt>
                <c:pt idx="10">
                  <c:v>0.8414409676571033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632032"/>
        <c:axId val="231631640"/>
      </c:lineChart>
      <c:catAx>
        <c:axId val="23163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631248"/>
        <c:crosses val="autoZero"/>
        <c:auto val="1"/>
        <c:lblAlgn val="ctr"/>
        <c:lblOffset val="100"/>
        <c:noMultiLvlLbl val="0"/>
      </c:catAx>
      <c:valAx>
        <c:axId val="23163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630856"/>
        <c:crosses val="autoZero"/>
        <c:crossBetween val="between"/>
      </c:valAx>
      <c:valAx>
        <c:axId val="231631640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632032"/>
        <c:crosses val="max"/>
        <c:crossBetween val="between"/>
      </c:valAx>
      <c:catAx>
        <c:axId val="231632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1631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084208223972"/>
          <c:y val="2.8435974963100928E-2"/>
          <c:w val="0.76979144794400689"/>
          <c:h val="0.69985034526240952"/>
        </c:manualLayout>
      </c:layout>
      <c:lineChart>
        <c:grouping val="standard"/>
        <c:varyColors val="0"/>
        <c:ser>
          <c:idx val="1"/>
          <c:order val="0"/>
          <c:tx>
            <c:strRef>
              <c:f>Data!$C$5</c:f>
              <c:strCache>
                <c:ptCount val="1"/>
                <c:pt idx="0">
                  <c:v>Введено общей площади жилья за год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6.141269203706709E-2"/>
                  <c:y val="-5.8241948978657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921916010498688E-2"/>
                  <c:y val="5.330210580869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426727909011372E-2"/>
                  <c:y val="5.811058880359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648075240595431E-3"/>
                  <c:y val="1.0842118555885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1939960629921261E-2"/>
                  <c:y val="4.1904421285742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7220472440944982E-2"/>
                  <c:y val="3.2106353401256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05921564269559E-3"/>
                  <c:y val="5.13373078835546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2061461067366577E-3"/>
                  <c:y val="2.402997954459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0148715669768775E-2"/>
                  <c:y val="-5.254196826233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8611111111111216E-2"/>
                  <c:y val="2.8916753203830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1629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Data!$D$3:$M$4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
(оценка)</c:v>
                </c:pt>
                <c:pt idx="7">
                  <c:v>2020
</c:v>
                </c:pt>
                <c:pt idx="8">
                  <c:v>2021
(прогноз)</c:v>
                </c:pt>
                <c:pt idx="9">
                  <c:v>2022</c:v>
                </c:pt>
              </c:strCache>
            </c:strRef>
          </c:cat>
          <c:val>
            <c:numRef>
              <c:f>Data!$D$5:$M$5</c:f>
              <c:numCache>
                <c:formatCode>#,##0.00</c:formatCode>
                <c:ptCount val="10"/>
                <c:pt idx="0">
                  <c:v>994</c:v>
                </c:pt>
                <c:pt idx="1">
                  <c:v>19900</c:v>
                </c:pt>
                <c:pt idx="2">
                  <c:v>29900</c:v>
                </c:pt>
                <c:pt idx="3">
                  <c:v>30400</c:v>
                </c:pt>
                <c:pt idx="4">
                  <c:v>7500</c:v>
                </c:pt>
                <c:pt idx="5">
                  <c:v>7700</c:v>
                </c:pt>
                <c:pt idx="6">
                  <c:v>10500</c:v>
                </c:pt>
                <c:pt idx="7">
                  <c:v>21000</c:v>
                </c:pt>
                <c:pt idx="8">
                  <c:v>34600</c:v>
                </c:pt>
                <c:pt idx="9">
                  <c:v>14000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351736"/>
        <c:axId val="307352128"/>
      </c:lineChart>
      <c:lineChart>
        <c:grouping val="standard"/>
        <c:varyColors val="0"/>
        <c:ser>
          <c:idx val="2"/>
          <c:order val="1"/>
          <c:tx>
            <c:strRef>
              <c:f>Data!$C$6</c:f>
              <c:strCache>
                <c:ptCount val="1"/>
                <c:pt idx="0">
                  <c:v>Площадь жилья в среднем на 1 жителя</c:v>
                </c:pt>
              </c:strCache>
            </c:strRef>
          </c:tx>
          <c:spPr>
            <a:ln w="50800">
              <a:solidFill>
                <a:srgbClr val="0000FF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2696153418850904E-2"/>
                  <c:y val="-4.0715108516305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173863872675127E-2"/>
                  <c:y val="-4.7560882921625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696153418850848E-2"/>
                  <c:y val="-4.7560882921625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681293721400388E-2"/>
                  <c:y val="-4.5278958119852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159004175224597E-2"/>
                  <c:y val="-4.5278958119852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200349956255569E-2"/>
                  <c:y val="4.5920014263963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8313492233056727E-3"/>
                  <c:y val="2.4818490888770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317129055935857E-2"/>
                  <c:y val="4.9286512830473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629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Data!$D$3:$M$4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
(оценка)</c:v>
                </c:pt>
                <c:pt idx="7">
                  <c:v>2020
</c:v>
                </c:pt>
                <c:pt idx="8">
                  <c:v>2021
(прогноз)</c:v>
                </c:pt>
                <c:pt idx="9">
                  <c:v>2022</c:v>
                </c:pt>
              </c:strCache>
            </c:strRef>
          </c:cat>
          <c:val>
            <c:numRef>
              <c:f>Data!$D$6:$M$6</c:f>
              <c:numCache>
                <c:formatCode>0.0</c:formatCode>
                <c:ptCount val="10"/>
                <c:pt idx="0">
                  <c:v>23.7</c:v>
                </c:pt>
                <c:pt idx="1">
                  <c:v>24</c:v>
                </c:pt>
                <c:pt idx="2">
                  <c:v>24.4</c:v>
                </c:pt>
                <c:pt idx="3">
                  <c:v>24.76</c:v>
                </c:pt>
                <c:pt idx="4">
                  <c:v>25.06</c:v>
                </c:pt>
                <c:pt idx="5">
                  <c:v>25.2</c:v>
                </c:pt>
                <c:pt idx="6">
                  <c:v>25.3</c:v>
                </c:pt>
                <c:pt idx="7">
                  <c:v>25.6</c:v>
                </c:pt>
                <c:pt idx="8">
                  <c:v>25.9</c:v>
                </c:pt>
                <c:pt idx="9">
                  <c:v>26.2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352912"/>
        <c:axId val="307352520"/>
      </c:lineChart>
      <c:catAx>
        <c:axId val="307351736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 w="20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307352128"/>
        <c:crossesAt val="-10"/>
        <c:auto val="0"/>
        <c:lblAlgn val="ctr"/>
        <c:lblOffset val="100"/>
        <c:tickLblSkip val="1"/>
        <c:tickMarkSkip val="1"/>
        <c:noMultiLvlLbl val="0"/>
      </c:catAx>
      <c:valAx>
        <c:axId val="307352128"/>
        <c:scaling>
          <c:orientation val="minMax"/>
          <c:max val="600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20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 panose="020B0604020202020204" pitchFamily="34" charset="0"/>
                <a:ea typeface="Tahoma"/>
                <a:cs typeface="Tahoma"/>
              </a:defRPr>
            </a:pPr>
            <a:endParaRPr lang="ru-RU"/>
          </a:p>
        </c:txPr>
        <c:crossAx val="307351736"/>
        <c:crosses val="autoZero"/>
        <c:crossBetween val="between"/>
      </c:valAx>
      <c:valAx>
        <c:axId val="30735252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07352912"/>
        <c:crosses val="max"/>
        <c:crossBetween val="between"/>
      </c:valAx>
      <c:catAx>
        <c:axId val="307352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7352520"/>
        <c:crosses val="autoZero"/>
        <c:auto val="0"/>
        <c:lblAlgn val="ctr"/>
        <c:lblOffset val="100"/>
        <c:noMultiLvlLbl val="0"/>
      </c:catAx>
      <c:spPr>
        <a:noFill/>
        <a:ln w="1629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5.7472246673446539E-2"/>
          <c:y val="0.87866143369202698"/>
          <c:w val="0.84781629201693642"/>
          <c:h val="0.12133861973383626"/>
        </c:manualLayout>
      </c:layout>
      <c:overlay val="0"/>
      <c:spPr>
        <a:noFill/>
        <a:ln w="16294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41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0.9452</cdr:x>
      <cdr:y>0.26166</cdr:y>
    </cdr:from>
    <cdr:to>
      <cdr:x>1</cdr:x>
      <cdr:y>0.53336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167435" y="1493927"/>
          <a:ext cx="473525" cy="15512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/>
            <a:t>к</a:t>
          </a:r>
          <a:r>
            <a:rPr lang="ru-RU" sz="1800" dirty="0" smtClean="0"/>
            <a:t>в. м/чел.</a:t>
          </a:r>
          <a:endParaRPr lang="ru-RU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6F2EE0BA-67B8-48E2-B02C-EBBA6D0D832A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FA5C48BD-FB71-43FC-B8CF-3BAB871DC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4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302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5" tIns="45323" rIns="90645" bIns="4532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891" y="1"/>
            <a:ext cx="2919302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5" tIns="45323" rIns="90645" bIns="4532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7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7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48" y="4686537"/>
            <a:ext cx="5387667" cy="443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5" tIns="45323" rIns="90645" bIns="45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501"/>
            <a:ext cx="2919302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5" tIns="45323" rIns="90645" bIns="4532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891" y="9371501"/>
            <a:ext cx="2919302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5" tIns="45323" rIns="90645" bIns="4532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D6419B42-6538-4AE4-99BC-B4381A601C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55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1433C-A43E-4F91-93D6-027A94C106CB}" type="slidenum">
              <a:rPr lang="ru-RU"/>
              <a:pPr/>
              <a:t>1</a:t>
            </a:fld>
            <a:endParaRPr lang="ru-RU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2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1433C-A43E-4F91-93D6-027A94C106CB}" type="slidenum">
              <a:rPr lang="ru-RU"/>
              <a:pPr/>
              <a:t>2</a:t>
            </a:fld>
            <a:endParaRPr lang="ru-RU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0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19B42-6538-4AE4-99BC-B4381A601CA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25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1433C-A43E-4F91-93D6-027A94C106CB}" type="slidenum">
              <a:rPr lang="ru-RU"/>
              <a:pPr/>
              <a:t>13</a:t>
            </a:fld>
            <a:endParaRPr lang="ru-RU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0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682A7-C20D-4B53-AEA8-A991A95916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D70BF-9AC0-4FC5-89FB-62C66F477A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674FC-3856-4811-933A-AAA0D3FA3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CFC221-CDA4-4A6E-9085-676C7FB031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B187F-2D9A-405A-A86A-190543DCD9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954FF-F3B7-4D9F-B4FD-310B41A4B2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14B31-3F8B-40E9-B103-2AB405E7CD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C572D-7170-44E9-8AD9-67BE0DE46B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A4D3C-6E97-4DC5-BF2B-A0E7BC83E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A8799-D9B7-46C9-B7A3-464BE002CF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101A5-F60B-4DA6-9BAC-B97FEA7720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42A33-CD90-4B2C-B3DE-BB70F80D74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454AD602-F649-46DB-86C4-460B1717C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23700" y="332656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О прогнозе социально – экономического развития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Озерского городского округа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на </a:t>
            </a:r>
            <a:r>
              <a:rPr lang="ru-RU" sz="2800" dirty="0" smtClean="0">
                <a:solidFill>
                  <a:srgbClr val="002060"/>
                </a:solidFill>
              </a:rPr>
              <a:t>2010 год и на плановый период 2021 и 2022 годов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1202" y="6027003"/>
            <a:ext cx="3972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Докладчик: </a:t>
            </a:r>
            <a:r>
              <a:rPr lang="ru-RU" sz="1600" dirty="0" err="1" smtClean="0">
                <a:solidFill>
                  <a:schemeClr val="bg1"/>
                </a:solidFill>
              </a:rPr>
              <a:t>А.И.Жмайло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начальник Управления экономики администрации ОГО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88972" y="116632"/>
            <a:ext cx="8947524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 smtClean="0">
                <a:solidFill>
                  <a:srgbClr val="FFFF00"/>
                </a:solidFill>
              </a:rPr>
              <a:t>Доходы на душу населения </a:t>
            </a:r>
            <a:br>
              <a:rPr lang="ru-RU" sz="2400" spc="300" dirty="0" smtClean="0">
                <a:solidFill>
                  <a:srgbClr val="FFFF00"/>
                </a:solidFill>
              </a:rPr>
            </a:br>
            <a:r>
              <a:rPr lang="ru-RU" sz="2400" spc="300" dirty="0" smtClean="0">
                <a:solidFill>
                  <a:srgbClr val="FFFF00"/>
                </a:solidFill>
              </a:rPr>
              <a:t>(в номинальном и реальном выражении) </a:t>
            </a:r>
            <a:endParaRPr lang="ru-RU" sz="2400" spc="300" dirty="0">
              <a:solidFill>
                <a:srgbClr val="FFFF0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277110"/>
              </p:ext>
            </p:extLst>
          </p:nvPr>
        </p:nvGraphicFramePr>
        <p:xfrm>
          <a:off x="467544" y="1124744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28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88972" y="116632"/>
            <a:ext cx="8947524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Ввод в эксплуатацию жилых домов 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0244565"/>
              </p:ext>
            </p:extLst>
          </p:nvPr>
        </p:nvGraphicFramePr>
        <p:xfrm>
          <a:off x="0" y="1031875"/>
          <a:ext cx="9144000" cy="570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972" y="2708920"/>
            <a:ext cx="461665" cy="13681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кв. 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9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88972" y="116632"/>
            <a:ext cx="8947524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 smtClean="0">
                <a:solidFill>
                  <a:srgbClr val="FFFF00"/>
                </a:solidFill>
              </a:rPr>
              <a:t>Потребительский рынок</a:t>
            </a:r>
            <a:endParaRPr lang="ru-RU" sz="2400" spc="300" dirty="0">
              <a:solidFill>
                <a:srgbClr val="FFFF0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>
            <a:off x="5436096" y="1556792"/>
            <a:ext cx="1368152" cy="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463750"/>
              </p:ext>
            </p:extLst>
          </p:nvPr>
        </p:nvGraphicFramePr>
        <p:xfrm>
          <a:off x="251520" y="1268760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51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extBox 8"/>
          <p:cNvSpPr txBox="1"/>
          <p:nvPr/>
        </p:nvSpPr>
        <p:spPr>
          <a:xfrm>
            <a:off x="-396552" y="4735170"/>
            <a:ext cx="6984776" cy="20928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</a:rPr>
              <a:t>О прогнозе социально – экономического развития</a:t>
            </a:r>
          </a:p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Озерского городского округа</a:t>
            </a:r>
            <a:endParaRPr lang="ru-RU" sz="2600" dirty="0">
              <a:solidFill>
                <a:schemeClr val="bg1"/>
              </a:solidFill>
            </a:endParaRPr>
          </a:p>
          <a:p>
            <a:pPr algn="ctr"/>
            <a:r>
              <a:rPr lang="ru-RU" sz="2600" dirty="0">
                <a:solidFill>
                  <a:schemeClr val="bg1"/>
                </a:solidFill>
              </a:rPr>
              <a:t>на </a:t>
            </a:r>
            <a:r>
              <a:rPr lang="ru-RU" sz="2600" dirty="0" smtClean="0">
                <a:solidFill>
                  <a:schemeClr val="bg1"/>
                </a:solidFill>
              </a:rPr>
              <a:t>2019 год и на плановый период 2020 и 2021 годов</a:t>
            </a:r>
          </a:p>
        </p:txBody>
      </p:sp>
    </p:spTree>
    <p:extLst>
      <p:ext uri="{BB962C8B-B14F-4D97-AF65-F5344CB8AC3E}">
        <p14:creationId xmlns:p14="http://schemas.microsoft.com/office/powerpoint/2010/main" val="31377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2268538" y="1052513"/>
            <a:ext cx="4752975" cy="485775"/>
          </a:xfrm>
          <a:prstGeom prst="rect">
            <a:avLst/>
          </a:prstGeom>
          <a:solidFill>
            <a:srgbClr val="FFFFFF"/>
          </a:solidFill>
          <a:ln w="444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solidFill>
                  <a:srgbClr val="990000"/>
                </a:solidFill>
              </a:rPr>
              <a:t>Варианты разработки прогноза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1116013" y="1989138"/>
            <a:ext cx="3383979" cy="654050"/>
          </a:xfrm>
          <a:prstGeom prst="rect">
            <a:avLst/>
          </a:prstGeom>
          <a:solidFill>
            <a:srgbClr val="FFFFFF"/>
          </a:solidFill>
          <a:ln w="444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00000"/>
              </a:spcBef>
            </a:pPr>
            <a:r>
              <a:rPr lang="en-US" dirty="0">
                <a:solidFill>
                  <a:schemeClr val="accent2"/>
                </a:solidFill>
              </a:rPr>
              <a:t>I вариант – 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консервативный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4860033" y="1989138"/>
            <a:ext cx="3528317" cy="647700"/>
          </a:xfrm>
          <a:prstGeom prst="rect">
            <a:avLst/>
          </a:prstGeom>
          <a:solidFill>
            <a:srgbClr val="FFFFFF"/>
          </a:solidFill>
          <a:ln w="444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II</a:t>
            </a:r>
            <a:r>
              <a:rPr lang="ru-RU" dirty="0">
                <a:solidFill>
                  <a:schemeClr val="accent2"/>
                </a:solidFill>
              </a:rPr>
              <a:t> вариант –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базовый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116013" y="2781300"/>
            <a:ext cx="3383979" cy="3095625"/>
          </a:xfrm>
          <a:prstGeom prst="rect">
            <a:avLst/>
          </a:prstGeom>
          <a:solidFill>
            <a:srgbClr val="FFFFFF"/>
          </a:solidFill>
          <a:ln w="444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500" dirty="0"/>
              <a:t>Характеризует основные тенденции и параметры развития экономики в условиях консервативных траекторий изменения внешних и внутренних факторов при сохранении основных тенденций изменения эффективности использования ресурсов, сохранение консервативной бюджетной политики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60033" y="2781300"/>
            <a:ext cx="3528318" cy="3095625"/>
          </a:xfrm>
          <a:prstGeom prst="rect">
            <a:avLst/>
          </a:prstGeom>
          <a:solidFill>
            <a:srgbClr val="FFFFFF"/>
          </a:solidFill>
          <a:ln w="444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500" dirty="0" smtClean="0"/>
              <a:t>Исходит </a:t>
            </a:r>
            <a:r>
              <a:rPr lang="ru-RU" sz="1500" dirty="0"/>
              <a:t>из сохранения сложившейся в </a:t>
            </a:r>
            <a:r>
              <a:rPr lang="ru-RU" sz="1500" dirty="0" smtClean="0"/>
              <a:t>округе </a:t>
            </a:r>
            <a:r>
              <a:rPr lang="ru-RU" sz="1500" dirty="0"/>
              <a:t>динамики основных социально-экономических показателей с учетом достижения целей и задач стратегического планирования при консервативных внешних условиях, предполагает улучшение инвестиционного климата, создание условий для более устойчивого долгосрочного роста</a:t>
            </a:r>
            <a:endParaRPr lang="ru-RU" sz="1500" dirty="0">
              <a:solidFill>
                <a:schemeClr val="accent2"/>
              </a:solidFill>
            </a:endParaRPr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 flipH="1">
            <a:off x="2484438" y="1700213"/>
            <a:ext cx="0" cy="288925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22" name="Line 10"/>
          <p:cNvSpPr>
            <a:spLocks noChangeShapeType="1"/>
          </p:cNvSpPr>
          <p:nvPr/>
        </p:nvSpPr>
        <p:spPr bwMode="auto">
          <a:xfrm flipH="1">
            <a:off x="6732588" y="1700213"/>
            <a:ext cx="0" cy="288925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>
            <a:off x="2484438" y="1700213"/>
            <a:ext cx="4246562" cy="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1187450" y="260350"/>
            <a:ext cx="67691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Основа разработки прогноза</a:t>
            </a:r>
          </a:p>
        </p:txBody>
      </p:sp>
      <p:sp>
        <p:nvSpPr>
          <p:cNvPr id="141325" name="Line 13"/>
          <p:cNvSpPr>
            <a:spLocks noChangeShapeType="1"/>
          </p:cNvSpPr>
          <p:nvPr/>
        </p:nvSpPr>
        <p:spPr bwMode="auto">
          <a:xfrm flipH="1">
            <a:off x="4643438" y="1557338"/>
            <a:ext cx="0" cy="13970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1476375" y="116632"/>
            <a:ext cx="6769100" cy="73866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Демографические </a:t>
            </a:r>
            <a:r>
              <a:rPr lang="ru-RU" sz="2400" spc="300" dirty="0" smtClean="0">
                <a:solidFill>
                  <a:srgbClr val="FFFF00"/>
                </a:solidFill>
              </a:rPr>
              <a:t>показатели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Рождаемость и смертность населения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8564458" y="1827496"/>
            <a:ext cx="43180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0033CC"/>
                </a:solidFill>
              </a:rPr>
              <a:t>В1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В2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8422096" y="3625453"/>
            <a:ext cx="576262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CC0000"/>
                </a:solidFill>
              </a:rPr>
              <a:t>В2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В1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5796" y="62246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Рождаемость</a:t>
            </a:r>
            <a:r>
              <a:rPr lang="ru-RU" dirty="0" smtClean="0"/>
              <a:t>      </a:t>
            </a:r>
            <a:r>
              <a:rPr lang="ru-RU" dirty="0" smtClean="0">
                <a:solidFill>
                  <a:srgbClr val="0000FF"/>
                </a:solidFill>
              </a:rPr>
              <a:t>Смертность</a:t>
            </a:r>
            <a:endParaRPr lang="ru-RU" dirty="0">
              <a:solidFill>
                <a:srgbClr val="0000FF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46637149"/>
              </p:ext>
            </p:extLst>
          </p:nvPr>
        </p:nvGraphicFramePr>
        <p:xfrm>
          <a:off x="251520" y="1124744"/>
          <a:ext cx="8312938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1476375" y="116632"/>
            <a:ext cx="6769100" cy="73866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Демографические </a:t>
            </a:r>
            <a:r>
              <a:rPr lang="ru-RU" sz="2400" spc="300" dirty="0" smtClean="0">
                <a:solidFill>
                  <a:srgbClr val="FFFF00"/>
                </a:solidFill>
              </a:rPr>
              <a:t>показатели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Коэффициенты прироста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8351838" y="3420784"/>
            <a:ext cx="43180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В2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В1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8279607" y="2029485"/>
            <a:ext cx="576262" cy="73866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В2</a:t>
            </a:r>
          </a:p>
          <a:p>
            <a:pPr algn="ctr"/>
            <a:endParaRPr lang="ru-RU" sz="1400" dirty="0">
              <a:solidFill>
                <a:srgbClr val="FF0000"/>
              </a:solidFill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В1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2064" y="6000437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Коэффициент миграционного прироста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Коэффициент </a:t>
            </a:r>
            <a:r>
              <a:rPr lang="ru-RU" dirty="0">
                <a:solidFill>
                  <a:srgbClr val="0000FF"/>
                </a:solidFill>
              </a:rPr>
              <a:t>естественного прироста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65684936"/>
              </p:ext>
            </p:extLst>
          </p:nvPr>
        </p:nvGraphicFramePr>
        <p:xfrm>
          <a:off x="467544" y="1036303"/>
          <a:ext cx="7884294" cy="476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50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1476375" y="116632"/>
            <a:ext cx="6769100" cy="73866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Демографические показатели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Среднегодовая численность постоянного населения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60432" y="2708920"/>
            <a:ext cx="5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В1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C00000"/>
                </a:solidFill>
              </a:rPr>
              <a:t>В2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763421"/>
              </p:ext>
            </p:extLst>
          </p:nvPr>
        </p:nvGraphicFramePr>
        <p:xfrm>
          <a:off x="467544" y="1052736"/>
          <a:ext cx="79928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1331913" y="188640"/>
            <a:ext cx="720090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Труд и </a:t>
            </a:r>
            <a:r>
              <a:rPr lang="ru-RU" sz="2400" spc="300" dirty="0" smtClean="0">
                <a:solidFill>
                  <a:srgbClr val="FFFF00"/>
                </a:solidFill>
              </a:rPr>
              <a:t>занятость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6216" y="15567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В1</a:t>
            </a:r>
            <a:r>
              <a:rPr lang="ru-RU" dirty="0" smtClean="0"/>
              <a:t>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В2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4262" y="600530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FF"/>
                </a:solidFill>
              </a:rPr>
              <a:t>Число занятых в экономике</a:t>
            </a:r>
          </a:p>
          <a:p>
            <a:endParaRPr lang="ru-RU" sz="1600" dirty="0" smtClean="0">
              <a:solidFill>
                <a:srgbClr val="0000FF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Уровень безработицы (правая шкала)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029216"/>
              </p:ext>
            </p:extLst>
          </p:nvPr>
        </p:nvGraphicFramePr>
        <p:xfrm>
          <a:off x="179512" y="1180764"/>
          <a:ext cx="889247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266769702"/>
              </p:ext>
            </p:extLst>
          </p:nvPr>
        </p:nvGraphicFramePr>
        <p:xfrm>
          <a:off x="324037" y="1241376"/>
          <a:ext cx="856895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513" y="44624"/>
            <a:ext cx="9144000" cy="80021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18000" tIns="0" rIns="0" bIns="0">
            <a:spAutoFit/>
          </a:bodyPr>
          <a:lstStyle/>
          <a:p>
            <a:pPr algn="ctr"/>
            <a:r>
              <a:rPr lang="ru-RU" sz="2400" spc="300" dirty="0" smtClean="0">
                <a:solidFill>
                  <a:srgbClr val="FFFF00"/>
                </a:solidFill>
              </a:rPr>
              <a:t>Динамика промышленного производства</a:t>
            </a:r>
            <a:endParaRPr lang="ru-RU" sz="2400" spc="300" dirty="0">
              <a:solidFill>
                <a:srgbClr val="FFFF00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Объем отгруженных товаров собственного производства, выполненных работ, услуг собственными силами по «чистым» видам деятельности* крупными и средними организациями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6216" y="15567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В1</a:t>
            </a:r>
            <a:r>
              <a:rPr lang="ru-RU" dirty="0" smtClean="0"/>
              <a:t>    </a:t>
            </a:r>
            <a:r>
              <a:rPr lang="ru-RU" dirty="0" smtClean="0">
                <a:solidFill>
                  <a:srgbClr val="3366FF"/>
                </a:solidFill>
              </a:rPr>
              <a:t>В2</a:t>
            </a:r>
            <a:endParaRPr lang="ru-RU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1403350" y="188640"/>
            <a:ext cx="676910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 smtClean="0">
                <a:solidFill>
                  <a:srgbClr val="FFFF00"/>
                </a:solidFill>
              </a:rPr>
              <a:t>Инвестиции в </a:t>
            </a:r>
            <a:r>
              <a:rPr lang="ru-RU" sz="2400" spc="300" dirty="0">
                <a:solidFill>
                  <a:srgbClr val="FFFF00"/>
                </a:solidFill>
              </a:rPr>
              <a:t>основной капитал</a:t>
            </a:r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170037336"/>
              </p:ext>
            </p:extLst>
          </p:nvPr>
        </p:nvGraphicFramePr>
        <p:xfrm>
          <a:off x="251520" y="1124744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920422" y="1484784"/>
            <a:ext cx="504056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rgbClr val="008000"/>
                </a:solidFill>
              </a:rPr>
              <a:t>В1</a:t>
            </a:r>
          </a:p>
          <a:p>
            <a:pPr algn="ctr"/>
            <a:endParaRPr lang="ru-RU" sz="1600" dirty="0" smtClean="0">
              <a:solidFill>
                <a:srgbClr val="008000"/>
              </a:solidFill>
            </a:endParaRPr>
          </a:p>
          <a:p>
            <a:pPr algn="ctr"/>
            <a:r>
              <a:rPr lang="ru-RU" sz="1600" dirty="0" smtClean="0">
                <a:solidFill>
                  <a:srgbClr val="008000"/>
                </a:solidFill>
              </a:rPr>
              <a:t>В2</a:t>
            </a:r>
            <a:endParaRPr lang="ru-RU" sz="1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7504" y="188640"/>
            <a:ext cx="8928992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 smtClean="0">
                <a:solidFill>
                  <a:srgbClr val="FFFF00"/>
                </a:solidFill>
              </a:rPr>
              <a:t>Среднемесячная заработная плата</a:t>
            </a:r>
          </a:p>
        </p:txBody>
      </p:sp>
      <p:graphicFrame>
        <p:nvGraphicFramePr>
          <p:cNvPr id="8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42518382"/>
              </p:ext>
            </p:extLst>
          </p:nvPr>
        </p:nvGraphicFramePr>
        <p:xfrm>
          <a:off x="81525" y="1052736"/>
          <a:ext cx="8594931" cy="533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79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0" scaled="1"/>
        </a:gra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0" scaled="1"/>
        </a:gra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15644</TotalTime>
  <Words>324</Words>
  <Application>Microsoft Office PowerPoint</Application>
  <PresentationFormat>Экран (4:3)</PresentationFormat>
  <Paragraphs>139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Tahoma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Ministry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</dc:creator>
  <cp:lastModifiedBy>Александр Жмайло</cp:lastModifiedBy>
  <cp:revision>964</cp:revision>
  <cp:lastPrinted>2019-12-05T04:14:05Z</cp:lastPrinted>
  <dcterms:created xsi:type="dcterms:W3CDTF">2007-04-06T03:39:44Z</dcterms:created>
  <dcterms:modified xsi:type="dcterms:W3CDTF">2019-12-05T04:14:38Z</dcterms:modified>
</cp:coreProperties>
</file>